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5" r:id="rId4"/>
    <p:sldId id="266" r:id="rId5"/>
    <p:sldId id="257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B8A0FCA-E8BF-E446-9461-081158FEE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A65716C-86B3-7942-9655-C1A348F7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D7BFF-BA39-C149-BFE7-F13808AE69C0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12F8FAB-BF57-9A43-AFDC-8B1409C9A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6191B75-258F-9C46-B332-D19118DB5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6F2A-32EB-2E43-85B3-DAD1CEEAACD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892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6AD16-EBA9-42B8-8082-4779ADF70F9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228C-7B5D-42D2-B72B-233C475E6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3C3D-B7D8-4ADB-B137-48A627EE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7403A-B102-4AAB-B4A1-67C8A6DB4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lvetica Neue" panose="020005030000000200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89FB-96E4-49AB-B141-C6C9BE52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319-EFD3-446B-8304-8C6427BF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/>
              </a:defRPr>
            </a:lvl1pPr>
          </a:lstStyle>
          <a:p>
            <a:fld id="{8CAFE229-C005-4752-9045-259A46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7F92B317-5848-F04D-A3FE-6FDEF2697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31" y="706850"/>
            <a:ext cx="2651627" cy="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28-97DA-497E-A1F1-062F2125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3733C-2626-4C37-9078-8ACCBD648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EAF2-03EB-4053-B834-164545DD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FE3A7-9386-4432-9E46-7A1FBF96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DDD86-1A3B-4CBC-8A11-7E1396FA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D2A3D-3C3A-4964-9412-9BB6A1AA1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D781E-D8B8-4BC7-BD9E-3FDB354EB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F93C-FC60-4A99-914B-6CDDE677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E81F0-5006-44E3-8DA3-E52B25D2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12E9-7D92-49E1-9859-0A722857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303E-27E5-4D2B-8D57-E2C8E026D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 Neue" panose="02000503000000020004"/>
              </a:defRPr>
            </a:lvl1pPr>
          </a:lstStyle>
          <a:p>
            <a:r>
              <a:rPr lang="en-US" b="1" dirty="0">
                <a:solidFill>
                  <a:srgbClr val="F4A02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7EBA-B695-4F2E-94F6-835EE682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DAE8-A9C8-4962-A28E-9D3E2AD6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1C3E-28AC-4A62-B3F4-3927FE46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89396-E7BF-44D3-99AD-52A99F42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A802-3F79-4361-A209-64521D71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279E-12F1-4002-A4B4-78166385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7971-7A11-4B73-824E-2D8FB9EE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629A-517C-4481-AC0E-F5FFDA03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54924-EB71-451E-898D-04977A07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644C-2C80-4543-B2D7-CE762135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401C-8E48-41EF-AC9D-F7F084D35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 panose="02000503000000020004"/>
              </a:defRPr>
            </a:lvl1pPr>
            <a:lvl2pPr>
              <a:defRPr>
                <a:latin typeface="Helvetica Neue" panose="02000503000000020004"/>
              </a:defRPr>
            </a:lvl2pPr>
            <a:lvl3pPr>
              <a:defRPr>
                <a:latin typeface="Helvetica Neue" panose="02000503000000020004"/>
              </a:defRPr>
            </a:lvl3pPr>
            <a:lvl4pPr>
              <a:defRPr>
                <a:latin typeface="Helvetica Neue" panose="02000503000000020004"/>
              </a:defRPr>
            </a:lvl4pPr>
            <a:lvl5pPr>
              <a:defRPr>
                <a:latin typeface="Helvetica Neue" panose="020005030000000200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107A8-43FE-489F-BD20-ED4A0DD84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 panose="02000503000000020004"/>
              </a:defRPr>
            </a:lvl1pPr>
            <a:lvl2pPr>
              <a:defRPr>
                <a:latin typeface="Helvetica Neue" panose="02000503000000020004"/>
              </a:defRPr>
            </a:lvl2pPr>
            <a:lvl3pPr>
              <a:defRPr>
                <a:latin typeface="Helvetica Neue" panose="02000503000000020004"/>
              </a:defRPr>
            </a:lvl3pPr>
            <a:lvl4pPr>
              <a:defRPr>
                <a:latin typeface="Helvetica Neue" panose="02000503000000020004"/>
              </a:defRPr>
            </a:lvl4pPr>
            <a:lvl5pPr>
              <a:defRPr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0BACC-C166-41BE-A2BE-1E4AB6F0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44096-8620-44B8-8096-92D40D84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02EB4-C9E7-4D54-8E7A-2BA028E6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7DC7-0C38-4453-B660-F1D1C29A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CDBF5-05ED-454D-9A3F-3EEEFE03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CC896-907A-4C22-ABB2-5C84B3130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7E634-E2FC-40E7-A3F2-08D3A11C6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722AA-09F2-4A8F-BFAE-ACDDB947B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34C5A-3DD0-46BA-BA18-E0147DA2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E16B-64A9-4EAA-8018-3D62B135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C58B9-D7AC-4B2D-887A-415C193D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DC42-6D6C-433A-A5C1-31FC42C6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79659-5366-4942-9C3D-3AD82395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8CA87-C270-4A94-81BC-03104B81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E78A2-60B2-475C-AD14-67C0086D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9776C-FD0A-4EF5-B2F6-70FBE130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B29ED-A345-415E-ACEF-366AD34A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7447-64CB-4782-ACDC-1CBC693F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4721-2818-42F8-BBEA-818A8681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2537-C28F-4067-9BC0-3F4404D8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6849D-049D-42D3-BC48-399E9CA52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1C606-17A8-45B2-8AB7-6EFF10DE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5C198-ABB3-4A71-9D74-E989E31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DB117-DEE8-46E1-8C61-672591F3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D78A-5C43-4621-B493-57AADD9B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33EF8-9F62-492B-84C2-78713564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831BF-E2D4-4607-8385-9FAC1D853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3BDB-090B-4C01-B176-DBA8E46F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5531C7-3558-4637-981A-8F950CB2FE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25B1-BB5D-41C0-9367-AA1CEEBA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4F703-9B21-4667-AB2A-E829630C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29-C005-4752-9045-259A46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D231D-AF77-495E-A5D2-AF10D601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4A02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A75E7-DF14-44D5-825C-233AA0984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AC93D-BBB8-4DC0-B5AD-2CB8A3F5B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Helvetica Neue" panose="02000503000000020004"/>
              </a:defRPr>
            </a:lvl1pPr>
          </a:lstStyle>
          <a:p>
            <a:fld id="{8CAFE229-C005-4752-9045-259A4649F2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489D86FF-55DA-5944-B2FD-7013BC3000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31" y="706850"/>
            <a:ext cx="2651627" cy="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4A02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Helvetica Neue" panose="020005030000000200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interior, mesa, chávena, café&#10;&#10;Descrição gerada automaticamente">
            <a:extLst>
              <a:ext uri="{FF2B5EF4-FFF2-40B4-BE49-F238E27FC236}">
                <a16:creationId xmlns:a16="http://schemas.microsoft.com/office/drawing/2014/main" id="{FC9C5030-0B9F-E548-8D1F-7A05B21B4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44"/>
            <a:ext cx="12192000" cy="5168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32D0AF-C8EB-4ED1-86C6-681482EC8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74" y="1382576"/>
            <a:ext cx="972064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Join us in the Cyber-Physical Systems revolution!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41228-D6EB-4AA4-82CC-FEDF8B68D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74" y="4123394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HUBCAP </a:t>
            </a:r>
            <a:r>
              <a:rPr lang="en-US" sz="3200" dirty="0" err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programme</a:t>
            </a:r>
            <a:endParaRPr lang="en-US" sz="3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l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lang="en-US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Partner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Day/month/year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025406-9282-444F-A2A3-F2048F84F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4" y="254190"/>
            <a:ext cx="1232406" cy="116376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4A69D9E-D221-6F4D-9031-ADBDF809FEEF}"/>
              </a:ext>
            </a:extLst>
          </p:cNvPr>
          <p:cNvSpPr/>
          <p:nvPr/>
        </p:nvSpPr>
        <p:spPr>
          <a:xfrm>
            <a:off x="1235674" y="5986742"/>
            <a:ext cx="190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www.hubcap.eu</a:t>
            </a:r>
            <a:endParaRPr lang="en-US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76107429-4B63-4BB9-B063-EC07A8C778F4}"/>
              </a:ext>
            </a:extLst>
          </p:cNvPr>
          <p:cNvSpPr/>
          <p:nvPr/>
        </p:nvSpPr>
        <p:spPr>
          <a:xfrm>
            <a:off x="0" y="803948"/>
            <a:ext cx="8309113" cy="455008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9E75A-A4B8-4285-A526-295F229A31A0}"/>
              </a:ext>
            </a:extLst>
          </p:cNvPr>
          <p:cNvSpPr txBox="1"/>
          <p:nvPr/>
        </p:nvSpPr>
        <p:spPr>
          <a:xfrm flipH="1">
            <a:off x="437322" y="846786"/>
            <a:ext cx="29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Medium" panose="02000503000000020004" pitchFamily="2" charset="0"/>
              </a:rPr>
              <a:t>ABOUT HUBCAP</a:t>
            </a:r>
            <a:endParaRPr lang="en-US" dirty="0"/>
          </a:p>
        </p:txBody>
      </p:sp>
      <p:sp>
        <p:nvSpPr>
          <p:cNvPr id="8" name="Retângulo 16">
            <a:extLst>
              <a:ext uri="{FF2B5EF4-FFF2-40B4-BE49-F238E27FC236}">
                <a16:creationId xmlns:a16="http://schemas.microsoft.com/office/drawing/2014/main" id="{B4271A6B-C223-45CF-9CAF-94E7011E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640094"/>
            <a:ext cx="5658678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4A02C"/>
                </a:solidFill>
              </a:rPr>
              <a:t>Who we are</a:t>
            </a:r>
          </a:p>
          <a:p>
            <a:pPr algn="just"/>
            <a:r>
              <a:rPr lang="en-US" sz="1600" b="1" dirty="0">
                <a:solidFill>
                  <a:srgbClr val="F4A02C"/>
                </a:solidFill>
              </a:rPr>
              <a:t>Innovation Action </a:t>
            </a:r>
            <a:r>
              <a:rPr lang="en-US" sz="1600" dirty="0"/>
              <a:t>co-financed by the European Commission, DT-ICT-01-2019 Smart Anything Everywhere initiative. </a:t>
            </a:r>
          </a:p>
          <a:p>
            <a:pPr algn="just"/>
            <a:r>
              <a:rPr lang="en-US" sz="1600" b="1" dirty="0">
                <a:solidFill>
                  <a:srgbClr val="F4A02C"/>
                </a:solidFill>
              </a:rPr>
              <a:t>Coordinator</a:t>
            </a:r>
            <a:r>
              <a:rPr lang="en-US" sz="1600" dirty="0"/>
              <a:t> Aarhus University, Denmark</a:t>
            </a:r>
            <a:endParaRPr lang="en-US" sz="1600" b="1" dirty="0"/>
          </a:p>
          <a:p>
            <a:r>
              <a:rPr lang="en-US" sz="1600" b="1" dirty="0">
                <a:solidFill>
                  <a:srgbClr val="F4A02C"/>
                </a:solidFill>
              </a:rPr>
              <a:t>Project duration </a:t>
            </a:r>
            <a:r>
              <a:rPr lang="en-US" sz="1600" dirty="0"/>
              <a:t>January 2020 - December 2022, 36 months</a:t>
            </a:r>
          </a:p>
          <a:p>
            <a:pPr algn="just"/>
            <a:r>
              <a:rPr lang="fr-FR" sz="1600" b="1" dirty="0">
                <a:solidFill>
                  <a:srgbClr val="F4A02C"/>
                </a:solidFill>
              </a:rPr>
              <a:t>Total EC contribution </a:t>
            </a:r>
            <a:r>
              <a:rPr lang="fr-FR" sz="1600" dirty="0"/>
              <a:t>EUR ~7.95M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HUBCAP will provide a one-stop-shop for European SMEs wanting to join the Cyber-Physical Systems (CPS) revolution using Model-Based Design (MBD) techniques. </a:t>
            </a:r>
          </a:p>
          <a:p>
            <a:pPr algn="just"/>
            <a:r>
              <a:rPr lang="en-US" sz="1600" b="1" dirty="0">
                <a:solidFill>
                  <a:srgbClr val="F4A02C"/>
                </a:solidFill>
              </a:rPr>
              <a:t>Vision</a:t>
            </a:r>
            <a:r>
              <a:rPr lang="en-US" sz="1600" dirty="0"/>
              <a:t> Lower barriers for SMEs to realize the potential of growing autonomy in CPS by accessing advanced model-based design (MBD) technology, providing training and guidance.</a:t>
            </a:r>
          </a:p>
          <a:p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718E8-823A-43A6-81F7-DAF971969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96" y="2401816"/>
            <a:ext cx="5455082" cy="34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76107429-4B63-4BB9-B063-EC07A8C778F4}"/>
              </a:ext>
            </a:extLst>
          </p:cNvPr>
          <p:cNvSpPr/>
          <p:nvPr/>
        </p:nvSpPr>
        <p:spPr>
          <a:xfrm>
            <a:off x="0" y="803948"/>
            <a:ext cx="8335617" cy="455008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9E75A-A4B8-4285-A526-295F229A31A0}"/>
              </a:ext>
            </a:extLst>
          </p:cNvPr>
          <p:cNvSpPr txBox="1"/>
          <p:nvPr/>
        </p:nvSpPr>
        <p:spPr>
          <a:xfrm flipH="1">
            <a:off x="437322" y="846786"/>
            <a:ext cx="29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Medium" panose="02000503000000020004" pitchFamily="2" charset="0"/>
              </a:rPr>
              <a:t>ABOUT HUBCAP</a:t>
            </a:r>
            <a:endParaRPr lang="en-US" dirty="0"/>
          </a:p>
        </p:txBody>
      </p:sp>
      <p:sp>
        <p:nvSpPr>
          <p:cNvPr id="8" name="Retângulo 16">
            <a:extLst>
              <a:ext uri="{FF2B5EF4-FFF2-40B4-BE49-F238E27FC236}">
                <a16:creationId xmlns:a16="http://schemas.microsoft.com/office/drawing/2014/main" id="{B4271A6B-C223-45CF-9CAF-94E7011E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301794"/>
            <a:ext cx="3498574" cy="1152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4A02C"/>
                </a:solidFill>
              </a:rPr>
              <a:t>What we offer</a:t>
            </a:r>
          </a:p>
          <a:p>
            <a:endParaRPr lang="en-US" sz="1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D75D02-7015-4C21-9F1B-CE2390111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79" y="3486669"/>
            <a:ext cx="1243692" cy="1219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E0340B-1E62-4B8D-9D10-142267AB3318}"/>
              </a:ext>
            </a:extLst>
          </p:cNvPr>
          <p:cNvSpPr txBox="1"/>
          <p:nvPr/>
        </p:nvSpPr>
        <p:spPr>
          <a:xfrm>
            <a:off x="6855271" y="2937261"/>
            <a:ext cx="4370294" cy="861774"/>
          </a:xfrm>
          <a:prstGeom prst="rect">
            <a:avLst/>
          </a:prstGeom>
          <a:noFill/>
          <a:ln w="38100">
            <a:solidFill>
              <a:srgbClr val="FBA2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 Neue" panose="02000503000000020004"/>
                <a:cs typeface="Arial" panose="020B0604020202020204" pitchFamily="34" charset="0"/>
              </a:rPr>
              <a:t>Open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Engage early-adopters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3 open call series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B8D88-6DF5-479A-896D-94432CAB411C}"/>
              </a:ext>
            </a:extLst>
          </p:cNvPr>
          <p:cNvSpPr txBox="1"/>
          <p:nvPr/>
        </p:nvSpPr>
        <p:spPr>
          <a:xfrm>
            <a:off x="6855271" y="4281296"/>
            <a:ext cx="5217459" cy="1107996"/>
          </a:xfrm>
          <a:prstGeom prst="rect">
            <a:avLst/>
          </a:prstGeom>
          <a:noFill/>
          <a:ln w="38100">
            <a:solidFill>
              <a:srgbClr val="07A398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 Neue" panose="02000503000000020004"/>
                <a:cs typeface="Arial" panose="020B0604020202020204" pitchFamily="34" charset="0"/>
              </a:rPr>
              <a:t>Model-Based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Populating the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Enabling model-based services in sandbox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Multi-user, validation and logging capabilities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D0C4D4-50EA-4D25-B3C6-61CD3D9F81BE}"/>
              </a:ext>
            </a:extLst>
          </p:cNvPr>
          <p:cNvSpPr txBox="1"/>
          <p:nvPr/>
        </p:nvSpPr>
        <p:spPr>
          <a:xfrm>
            <a:off x="1825632" y="4741815"/>
            <a:ext cx="4370294" cy="184665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 Neue" panose="02000503000000020004"/>
                <a:cs typeface="Arial" panose="020B0604020202020204" pitchFamily="34" charset="0"/>
              </a:rPr>
              <a:t>Collaboration Platform: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Cloud-enabled, based on DIHIWARE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“Access to” and “Collaborate with”: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</a:rPr>
              <a:t>Ecosystem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</a:rPr>
              <a:t>Community-building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</a:rPr>
              <a:t>Marketplace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</a:rPr>
              <a:t>Sandbox</a:t>
            </a:r>
            <a:endParaRPr lang="en-GB" dirty="0">
              <a:latin typeface="Helvetica Neue" panose="020005030000000200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9EA58-2E9C-4D46-9D6C-C58BC208447D}"/>
              </a:ext>
            </a:extLst>
          </p:cNvPr>
          <p:cNvSpPr txBox="1"/>
          <p:nvPr/>
        </p:nvSpPr>
        <p:spPr>
          <a:xfrm>
            <a:off x="715649" y="3429000"/>
            <a:ext cx="4855522" cy="113877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 Neue" panose="02000503000000020004"/>
                <a:cs typeface="Arial" panose="020B0604020202020204" pitchFamily="34" charset="0"/>
              </a:rPr>
              <a:t>Seed 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Enabling quicker start for the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Early-stage prototypical usage of HUBCAP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Awareness-raising demonstrations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418EA6-056B-4D49-AD1B-7BD896F188B4}"/>
              </a:ext>
            </a:extLst>
          </p:cNvPr>
          <p:cNvSpPr txBox="1"/>
          <p:nvPr/>
        </p:nvSpPr>
        <p:spPr>
          <a:xfrm>
            <a:off x="1806882" y="1833855"/>
            <a:ext cx="4407793" cy="1354217"/>
          </a:xfrm>
          <a:prstGeom prst="rect">
            <a:avLst/>
          </a:prstGeom>
          <a:noFill/>
          <a:ln w="38100">
            <a:solidFill>
              <a:srgbClr val="E6260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 Neue" panose="02000503000000020004"/>
                <a:cs typeface="Arial" panose="020B0604020202020204" pitchFamily="34" charset="0"/>
              </a:rPr>
              <a:t>Network of DIHs: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Inventory of service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Ecosystem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Cross-DIH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 Neue" panose="02000503000000020004"/>
                <a:cs typeface="Arial" panose="020B0604020202020204" pitchFamily="34" charset="0"/>
              </a:rPr>
              <a:t>Network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01470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76107429-4B63-4BB9-B063-EC07A8C778F4}"/>
              </a:ext>
            </a:extLst>
          </p:cNvPr>
          <p:cNvSpPr/>
          <p:nvPr/>
        </p:nvSpPr>
        <p:spPr>
          <a:xfrm>
            <a:off x="0" y="803948"/>
            <a:ext cx="8309113" cy="455008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9E75A-A4B8-4285-A526-295F229A31A0}"/>
              </a:ext>
            </a:extLst>
          </p:cNvPr>
          <p:cNvSpPr txBox="1"/>
          <p:nvPr/>
        </p:nvSpPr>
        <p:spPr>
          <a:xfrm flipH="1">
            <a:off x="437322" y="846786"/>
            <a:ext cx="29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Medium" panose="02000503000000020004" pitchFamily="2" charset="0"/>
              </a:rPr>
              <a:t>HUBCAP CONSORTIUM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F814-B464-4A03-93D8-5B7AE58F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11" y="1458128"/>
            <a:ext cx="10515600" cy="49893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4A02C"/>
                </a:solidFill>
              </a:rPr>
              <a:t>HUBCAP consortium consists of 17 partners, from 10 countries. 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1D577BC-E741-4528-8E0E-924E71BA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5" y="3509422"/>
            <a:ext cx="1555325" cy="441024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C0A74A4-2797-48BF-BA66-5F118E3F1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2" y="4245555"/>
            <a:ext cx="1555325" cy="70696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31DE80-8396-48F0-AB54-A1FCC8DC9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37" y="6015480"/>
            <a:ext cx="2412660" cy="441024"/>
          </a:xfrm>
          <a:prstGeom prst="rect">
            <a:avLst/>
          </a:prstGeom>
        </p:spPr>
      </p:pic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D0AC2356-B800-48A6-8051-916588BEA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9" y="5532151"/>
            <a:ext cx="1088536" cy="93278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BD5225D-B2E5-4C0A-B414-150C9CCFE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26" y="2724572"/>
            <a:ext cx="1182468" cy="1182468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CD90303-1141-4183-9A8B-AFD51EE15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20" y="4149050"/>
            <a:ext cx="2377492" cy="1479411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0E33AD-5C0E-4D97-BF16-91A33450F7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21" y="5875412"/>
            <a:ext cx="2656595" cy="59316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8893629-0D68-44EB-BD66-935D0AF79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77424" y="2016583"/>
            <a:ext cx="1382367" cy="1382367"/>
          </a:xfrm>
          <a:prstGeom prst="rect">
            <a:avLst/>
          </a:prstGeom>
        </p:spPr>
      </p:pic>
      <p:pic>
        <p:nvPicPr>
          <p:cNvPr id="2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01A845A-26EE-430C-A44F-38A160FCFF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92" y="1865707"/>
            <a:ext cx="1248229" cy="1216118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5D61DE0F-40AF-4513-B3DF-538A2208DE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87" y="4276288"/>
            <a:ext cx="1575437" cy="1224936"/>
          </a:xfrm>
          <a:prstGeom prst="rect">
            <a:avLst/>
          </a:prstGeom>
        </p:spPr>
      </p:pic>
      <p:pic>
        <p:nvPicPr>
          <p:cNvPr id="28" name="Picture 2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0BB8957-8546-47A7-BC0F-55ED69FAA4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47" y="5533936"/>
            <a:ext cx="1918580" cy="861049"/>
          </a:xfrm>
          <a:prstGeom prst="rect">
            <a:avLst/>
          </a:prstGeom>
        </p:spPr>
      </p:pic>
      <p:pic>
        <p:nvPicPr>
          <p:cNvPr id="30" name="Picture 29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F16CE16A-70B3-40B1-9CF1-07523D6CC1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24" y="3727229"/>
            <a:ext cx="1524003" cy="470917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B1D4DA-2091-4BBE-B444-02CB109EE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35" y="2956945"/>
            <a:ext cx="1648806" cy="829017"/>
          </a:xfrm>
          <a:prstGeom prst="rect">
            <a:avLst/>
          </a:prstGeom>
        </p:spPr>
      </p:pic>
      <p:pic>
        <p:nvPicPr>
          <p:cNvPr id="34" name="Picture 33" descr="A drawing of a person&#10;&#10;Description automatically generated">
            <a:extLst>
              <a:ext uri="{FF2B5EF4-FFF2-40B4-BE49-F238E27FC236}">
                <a16:creationId xmlns:a16="http://schemas.microsoft.com/office/drawing/2014/main" id="{B4721DFF-2749-4580-9D40-C905289F9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65" y="3512078"/>
            <a:ext cx="1153844" cy="769230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D9485-362A-4EB5-ADC9-0216EB7632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09" y="4670017"/>
            <a:ext cx="1989818" cy="437478"/>
          </a:xfrm>
          <a:prstGeom prst="rect">
            <a:avLst/>
          </a:prstGeom>
        </p:spPr>
      </p:pic>
      <p:pic>
        <p:nvPicPr>
          <p:cNvPr id="38" name="Picture 37" descr="A drawing of a face&#10;&#10;Description automatically generated">
            <a:extLst>
              <a:ext uri="{FF2B5EF4-FFF2-40B4-BE49-F238E27FC236}">
                <a16:creationId xmlns:a16="http://schemas.microsoft.com/office/drawing/2014/main" id="{FF5B4E9B-5017-45C3-9346-3F016AEA91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09" y="4316891"/>
            <a:ext cx="2378766" cy="635630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34BB68-CED3-4870-B36E-AA8BB3A6E8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2231511"/>
            <a:ext cx="2121977" cy="8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10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7E80848-62F3-874B-AE13-EB661A3C5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4" y="1896849"/>
            <a:ext cx="10845670" cy="4961151"/>
          </a:xfrm>
        </p:spPr>
      </p:pic>
      <p:sp>
        <p:nvSpPr>
          <p:cNvPr id="6" name="Retângulo 7">
            <a:extLst>
              <a:ext uri="{FF2B5EF4-FFF2-40B4-BE49-F238E27FC236}">
                <a16:creationId xmlns:a16="http://schemas.microsoft.com/office/drawing/2014/main" id="{F9B8F104-7E36-44A8-BE12-AD0BF20FB7D4}"/>
              </a:ext>
            </a:extLst>
          </p:cNvPr>
          <p:cNvSpPr/>
          <p:nvPr/>
        </p:nvSpPr>
        <p:spPr>
          <a:xfrm>
            <a:off x="0" y="803948"/>
            <a:ext cx="8362121" cy="455008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3888E-BDAE-4D58-BADC-2AAE70CBDC6C}"/>
              </a:ext>
            </a:extLst>
          </p:cNvPr>
          <p:cNvSpPr txBox="1"/>
          <p:nvPr/>
        </p:nvSpPr>
        <p:spPr>
          <a:xfrm flipH="1">
            <a:off x="437322" y="846786"/>
            <a:ext cx="29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Medium" panose="02000503000000020004" pitchFamily="2" charset="0"/>
              </a:rPr>
              <a:t>HUBCAP OPEN CALLS</a:t>
            </a:r>
            <a:endParaRPr lang="en-US" dirty="0"/>
          </a:p>
        </p:txBody>
      </p:sp>
      <p:sp>
        <p:nvSpPr>
          <p:cNvPr id="8" name="Retângulo 16">
            <a:extLst>
              <a:ext uri="{FF2B5EF4-FFF2-40B4-BE49-F238E27FC236}">
                <a16:creationId xmlns:a16="http://schemas.microsoft.com/office/drawing/2014/main" id="{DDC552AB-B612-4770-B3E8-2F426095B9B4}"/>
              </a:ext>
            </a:extLst>
          </p:cNvPr>
          <p:cNvSpPr/>
          <p:nvPr/>
        </p:nvSpPr>
        <p:spPr>
          <a:xfrm>
            <a:off x="218660" y="1527517"/>
            <a:ext cx="1175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4A02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HUBCAP has a €3.2 million equity-free fund for SMEs to experiment and innovate with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286530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e Conteúdo 8" descr="Uma imagem com guarda-chuva, sentado, abrir, escuro&#10;&#10;Descrição gerada automaticamente">
            <a:extLst>
              <a:ext uri="{FF2B5EF4-FFF2-40B4-BE49-F238E27FC236}">
                <a16:creationId xmlns:a16="http://schemas.microsoft.com/office/drawing/2014/main" id="{F129C732-9B31-8E45-9307-B1130EED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44"/>
            <a:ext cx="12192000" cy="5168456"/>
          </a:xfrm>
        </p:spPr>
      </p:pic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6D66CD9E-EBF7-A643-849F-60ECA1F09093}"/>
              </a:ext>
            </a:extLst>
          </p:cNvPr>
          <p:cNvSpPr txBox="1">
            <a:spLocks/>
          </p:cNvSpPr>
          <p:nvPr/>
        </p:nvSpPr>
        <p:spPr>
          <a:xfrm>
            <a:off x="437321" y="2073637"/>
            <a:ext cx="11158331" cy="4525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PT" sz="2400" b="1" dirty="0">
                <a:solidFill>
                  <a:schemeClr val="bg1"/>
                </a:solidFill>
              </a:rPr>
              <a:t>Call PULL is looking for </a:t>
            </a:r>
            <a:r>
              <a:rPr lang="pt-PT" sz="2400" b="1" dirty="0">
                <a:solidFill>
                  <a:srgbClr val="F4A02C"/>
                </a:solidFill>
              </a:rPr>
              <a:t>innovative European SMEs </a:t>
            </a:r>
            <a:r>
              <a:rPr lang="pt-PT" sz="2400" b="1" dirty="0">
                <a:solidFill>
                  <a:schemeClr val="bg1"/>
                </a:solidFill>
              </a:rPr>
              <a:t>providing digital technologies in multiple application domains.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PT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PT" sz="3200" b="1" dirty="0">
                <a:solidFill>
                  <a:srgbClr val="F4A02C"/>
                </a:solidFill>
              </a:rPr>
              <a:t>Call #1.1</a:t>
            </a:r>
          </a:p>
          <a:p>
            <a:pPr marL="0" indent="0" algn="ctr">
              <a:buNone/>
            </a:pPr>
            <a:r>
              <a:rPr lang="pt-PT" sz="2400" b="1" dirty="0">
                <a:solidFill>
                  <a:schemeClr val="bg1"/>
                </a:solidFill>
              </a:rPr>
              <a:t>Receive 1000€ lump sum &amp; support services</a:t>
            </a:r>
          </a:p>
          <a:p>
            <a:pPr marL="0" indent="0" algn="ctr">
              <a:buNone/>
            </a:pPr>
            <a:r>
              <a:rPr lang="pt-PT" sz="2400" b="1" dirty="0">
                <a:solidFill>
                  <a:schemeClr val="bg1"/>
                </a:solidFill>
              </a:rPr>
              <a:t>Sell your assets in the HUBCAP platform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PT" sz="2400" b="1" dirty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pt-PT" b="1" dirty="0">
              <a:solidFill>
                <a:srgbClr val="F4A02C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668818BB-9FDB-4146-A768-0F5236522459}"/>
              </a:ext>
            </a:extLst>
          </p:cNvPr>
          <p:cNvSpPr/>
          <p:nvPr/>
        </p:nvSpPr>
        <p:spPr>
          <a:xfrm>
            <a:off x="0" y="803948"/>
            <a:ext cx="8388626" cy="455008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CDA0F-52C4-4A4B-9677-860392AA8621}"/>
              </a:ext>
            </a:extLst>
          </p:cNvPr>
          <p:cNvSpPr txBox="1"/>
          <p:nvPr/>
        </p:nvSpPr>
        <p:spPr>
          <a:xfrm flipH="1">
            <a:off x="437321" y="846786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Medium" panose="02000503000000020004" pitchFamily="2" charset="0"/>
              </a:rPr>
              <a:t>HUBCAP OPEN CALL #1.1 PULL</a:t>
            </a:r>
            <a:endParaRPr lang="en-US" dirty="0"/>
          </a:p>
        </p:txBody>
      </p:sp>
      <p:sp>
        <p:nvSpPr>
          <p:cNvPr id="6" name="Retângulo 16">
            <a:extLst>
              <a:ext uri="{FF2B5EF4-FFF2-40B4-BE49-F238E27FC236}">
                <a16:creationId xmlns:a16="http://schemas.microsoft.com/office/drawing/2014/main" id="{0B1B7FE2-BE29-4CA8-83EE-3BB0DDA068D4}"/>
              </a:ext>
            </a:extLst>
          </p:cNvPr>
          <p:cNvSpPr/>
          <p:nvPr/>
        </p:nvSpPr>
        <p:spPr>
          <a:xfrm>
            <a:off x="2968485" y="59055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4A02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Applications to Call #1.1 are open </a:t>
            </a:r>
          </a:p>
          <a:p>
            <a:pPr algn="ctr"/>
            <a:r>
              <a:rPr lang="en-US" sz="2000" b="1" dirty="0">
                <a:solidFill>
                  <a:srgbClr val="F4A02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until 30 June 2020 (17h00 CEST)</a:t>
            </a:r>
            <a:endParaRPr lang="pt-PT" sz="2000" b="1" dirty="0">
              <a:solidFill>
                <a:srgbClr val="F4A02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Imagem 19">
            <a:extLst>
              <a:ext uri="{FF2B5EF4-FFF2-40B4-BE49-F238E27FC236}">
                <a16:creationId xmlns:a16="http://schemas.microsoft.com/office/drawing/2014/main" id="{9CC32F58-A5AA-4BB9-800D-5C1ABD6D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88" y="5216264"/>
            <a:ext cx="2282793" cy="4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16E5433-4BEC-C847-AEF4-D20A6D1DC1FB}"/>
              </a:ext>
            </a:extLst>
          </p:cNvPr>
          <p:cNvSpPr/>
          <p:nvPr/>
        </p:nvSpPr>
        <p:spPr>
          <a:xfrm>
            <a:off x="0" y="3568476"/>
            <a:ext cx="12192000" cy="1579786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2A106D-3C45-4383-9DF8-EF287FEF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392"/>
            <a:ext cx="4445828" cy="198824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Find out more</a:t>
            </a:r>
            <a:br>
              <a:rPr lang="en-US" sz="4400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4400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www.hubcap.eu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9921FD-9E5C-2E40-8DE7-46FD44FBD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9" y="5148261"/>
            <a:ext cx="10072219" cy="17097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8B588A5-4D01-2044-90F5-F699A0AF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26" y="4002907"/>
            <a:ext cx="341243" cy="710923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A027990F-8C6F-1847-B862-0DDCF4242FCC}"/>
              </a:ext>
            </a:extLst>
          </p:cNvPr>
          <p:cNvSpPr txBox="1">
            <a:spLocks/>
          </p:cNvSpPr>
          <p:nvPr/>
        </p:nvSpPr>
        <p:spPr>
          <a:xfrm>
            <a:off x="8988869" y="4461666"/>
            <a:ext cx="1586657" cy="50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@hubcap_eu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6612861-5C6C-CD45-AC29-D8794B97C1BB}"/>
              </a:ext>
            </a:extLst>
          </p:cNvPr>
          <p:cNvSpPr txBox="1">
            <a:spLocks/>
          </p:cNvSpPr>
          <p:nvPr/>
        </p:nvSpPr>
        <p:spPr>
          <a:xfrm>
            <a:off x="9531626" y="4048474"/>
            <a:ext cx="974035" cy="50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hubcap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tângulo 7">
            <a:extLst>
              <a:ext uri="{FF2B5EF4-FFF2-40B4-BE49-F238E27FC236}">
                <a16:creationId xmlns:a16="http://schemas.microsoft.com/office/drawing/2014/main" id="{AAC94D7D-1C1F-4484-9820-84F15BEA1FB9}"/>
              </a:ext>
            </a:extLst>
          </p:cNvPr>
          <p:cNvSpPr/>
          <p:nvPr/>
        </p:nvSpPr>
        <p:spPr>
          <a:xfrm>
            <a:off x="0" y="803948"/>
            <a:ext cx="8282609" cy="455008"/>
          </a:xfrm>
          <a:prstGeom prst="rect">
            <a:avLst/>
          </a:prstGeom>
          <a:solidFill>
            <a:srgbClr val="F4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57911-63DE-4DCE-9146-5DC425F31D8C}"/>
              </a:ext>
            </a:extLst>
          </p:cNvPr>
          <p:cNvSpPr txBox="1"/>
          <p:nvPr/>
        </p:nvSpPr>
        <p:spPr>
          <a:xfrm flipH="1">
            <a:off x="437321" y="846786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Medium" panose="02000503000000020004" pitchFamily="2" charset="0"/>
              </a:rPr>
              <a:t>HUBCAP CONTACTS</a:t>
            </a:r>
            <a:endParaRPr lang="en-US" dirty="0"/>
          </a:p>
        </p:txBody>
      </p:sp>
      <p:sp>
        <p:nvSpPr>
          <p:cNvPr id="13" name="Retângulo 16">
            <a:extLst>
              <a:ext uri="{FF2B5EF4-FFF2-40B4-BE49-F238E27FC236}">
                <a16:creationId xmlns:a16="http://schemas.microsoft.com/office/drawing/2014/main" id="{A04D955D-4713-4964-AC07-CC91640028F3}"/>
              </a:ext>
            </a:extLst>
          </p:cNvPr>
          <p:cNvSpPr txBox="1">
            <a:spLocks/>
          </p:cNvSpPr>
          <p:nvPr/>
        </p:nvSpPr>
        <p:spPr>
          <a:xfrm>
            <a:off x="3975652" y="2090550"/>
            <a:ext cx="424069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Helvetica Neue" panose="02000503000000020004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</a:rPr>
              <a:t>!!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A6109-45A3-4F93-82DD-4AAB5F6E450B}"/>
              </a:ext>
            </a:extLst>
          </p:cNvPr>
          <p:cNvCxnSpPr>
            <a:cxnSpLocks/>
          </p:cNvCxnSpPr>
          <p:nvPr/>
        </p:nvCxnSpPr>
        <p:spPr>
          <a:xfrm>
            <a:off x="3909391" y="2736881"/>
            <a:ext cx="4306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5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308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Medium</vt:lpstr>
      <vt:lpstr>Office Theme</vt:lpstr>
      <vt:lpstr>Join us in the Cyber-Physical Systems revolution!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out more www.hubcap.eu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us in the Cyber-Physical Systems revolution!</dc:title>
  <dc:creator>Sofia Araujo Esteves</dc:creator>
  <cp:lastModifiedBy>Catarina Reis</cp:lastModifiedBy>
  <cp:revision>34</cp:revision>
  <dcterms:created xsi:type="dcterms:W3CDTF">2020-04-27T01:07:33Z</dcterms:created>
  <dcterms:modified xsi:type="dcterms:W3CDTF">2020-05-04T18:30:09Z</dcterms:modified>
</cp:coreProperties>
</file>